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63" r:id="rId10"/>
    <p:sldId id="264" r:id="rId11"/>
    <p:sldId id="265" r:id="rId12"/>
    <p:sldId id="266" r:id="rId13"/>
    <p:sldId id="268" r:id="rId14"/>
    <p:sldId id="275" r:id="rId15"/>
    <p:sldId id="269" r:id="rId16"/>
    <p:sldId id="271" r:id="rId17"/>
    <p:sldId id="272" r:id="rId18"/>
    <p:sldId id="273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22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99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549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87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079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985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06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7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65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71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87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3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32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4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56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11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t>03.02.2025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09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2204864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(ОП ДО)</a:t>
            </a: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527888" y="333377"/>
            <a:ext cx="63073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дошкольное образовательное учреждение</a:t>
            </a:r>
          </a:p>
          <a:p>
            <a:pPr algn="ctr"/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МДОУ детский сад № 20</a:t>
            </a: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643726" y="6165850"/>
            <a:ext cx="20756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Мельниково. 2023</a:t>
            </a:r>
          </a:p>
        </p:txBody>
      </p:sp>
    </p:spTree>
    <p:extLst>
      <p:ext uri="{BB962C8B-B14F-4D97-AF65-F5344CB8AC3E}">
        <p14:creationId xmlns:p14="http://schemas.microsoft.com/office/powerpoint/2010/main" val="2078688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561514" y="647115"/>
            <a:ext cx="7077178" cy="4221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ru-RU" alt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771942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2362" y="3910818"/>
            <a:ext cx="713806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</a:t>
            </a:r>
          </a:p>
          <a:p>
            <a:pPr indent="540385" algn="just">
              <a:tabLst>
                <a:tab pos="90170" algn="l"/>
              </a:tabLs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20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25415" y="773723"/>
            <a:ext cx="7479033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400" b="1" i="1" dirty="0"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  <a:tabLst>
                <a:tab pos="9017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2000" dirty="0"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  <a:tabLst>
                <a:tab pos="9017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2000" dirty="0"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  <a:tabLst>
                <a:tab pos="9017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2000" dirty="0">
              <a:ea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  <a:tabLst>
                <a:tab pos="9017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20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22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D485AE16-9D01-40F0-ADC3-3782DC0772C9}"/>
              </a:ext>
            </a:extLst>
          </p:cNvPr>
          <p:cNvSpPr txBox="1"/>
          <p:nvPr/>
        </p:nvSpPr>
        <p:spPr>
          <a:xfrm>
            <a:off x="1477108" y="1772529"/>
            <a:ext cx="7132320" cy="3301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Условия реализации Программы:</a:t>
            </a:r>
          </a:p>
          <a:p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1.Психолого – педагогические</a:t>
            </a:r>
          </a:p>
          <a:p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2.Кадровые</a:t>
            </a:r>
          </a:p>
          <a:p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3.Материально – технические</a:t>
            </a:r>
          </a:p>
          <a:p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4.Финансовые</a:t>
            </a:r>
          </a:p>
          <a:p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5.Развивающая предметно-пространственная среда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89685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400" b="1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4E9C70-A257-404E-94A8-EEF1AB0995B5}"/>
              </a:ext>
            </a:extLst>
          </p:cNvPr>
          <p:cNvSpPr txBox="1"/>
          <p:nvPr/>
        </p:nvSpPr>
        <p:spPr>
          <a:xfrm>
            <a:off x="1308295" y="1131070"/>
            <a:ext cx="7680960" cy="31815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00" dirty="0">
                <a:effectLst/>
                <a:latin typeface="Times New Roman" panose="02020603050405020304" pitchFamily="18" charset="0"/>
              </a:rPr>
              <a:t> </a:t>
            </a:r>
            <a:endParaRPr lang="ru-RU" dirty="0">
              <a:effectLst/>
            </a:endParaRPr>
          </a:p>
          <a:p>
            <a:r>
              <a:rPr lang="ru-RU" sz="2000" b="1" i="1" u="sng" dirty="0">
                <a:effectLst/>
                <a:latin typeface="Times New Roman" panose="02020603050405020304" pitchFamily="18" charset="0"/>
              </a:rPr>
              <a:t>Цели взаимодействия:</a:t>
            </a:r>
          </a:p>
          <a:p>
            <a:endParaRPr lang="ru-RU" sz="2000" dirty="0">
              <a:effectLst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повышение воспитательного потенциала семьи.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CEA9B4-DBA2-41F5-871C-92F6C6E728F2}"/>
              </a:ext>
            </a:extLst>
          </p:cNvPr>
          <p:cNvSpPr txBox="1"/>
          <p:nvPr/>
        </p:nvSpPr>
        <p:spPr>
          <a:xfrm>
            <a:off x="1631852" y="4445391"/>
            <a:ext cx="6780627" cy="22048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b="1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sz="20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3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6727F8-1D93-459F-BEAF-45E67B49E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2702" y="407963"/>
            <a:ext cx="7141698" cy="6175717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700" b="1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br>
              <a:rPr lang="ru-RU" sz="27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7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b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b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Создание условий для развития ответственного и осознанного родительства как базовой основы благополучия семьи.</a:t>
            </a:r>
            <a:b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b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Вовлечение родителей в образовательный процесс.</a:t>
            </a:r>
            <a:b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29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240145"/>
            <a:ext cx="6399684" cy="110062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7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родителями: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173018"/>
            <a:ext cx="7407275" cy="4776389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Анкетирование.</a:t>
            </a:r>
          </a:p>
          <a:p>
            <a:pPr marL="0" indent="0" eaLnBrk="1" hangingPunct="1"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Родительские собрания, конференции, мастер-классы.</a:t>
            </a:r>
          </a:p>
          <a:p>
            <a:pPr marL="0" indent="0" eaLnBrk="1" hangingPunct="1"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Управление ДОУ через Управляющий совет; родительский совет</a:t>
            </a:r>
          </a:p>
          <a:p>
            <a:pPr marL="0" indent="0" eaLnBrk="1" hangingPunct="1"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Консультирование.</a:t>
            </a:r>
          </a:p>
          <a:p>
            <a:pPr marL="0" indent="0" eaLnBrk="1" hangingPunct="1"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Родительские уголки и информационные стенды.</a:t>
            </a:r>
          </a:p>
          <a:p>
            <a:pPr marL="0" indent="0" eaLnBrk="1" hangingPunct="1"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Дни открытых дверей.</a:t>
            </a:r>
          </a:p>
          <a:p>
            <a:pPr marL="0" indent="0" eaLnBrk="1" hangingPunct="1"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Экскурсии по ДОУ.</a:t>
            </a:r>
          </a:p>
          <a:p>
            <a:pPr marL="0" indent="0" eaLnBrk="1" hangingPunct="1"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Участие в создании развивающей среды.</a:t>
            </a:r>
          </a:p>
          <a:p>
            <a:pPr marL="0" indent="0" eaLnBrk="1" hangingPunct="1"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Участие в педагогическом процессе (открытые просмотры, проекты, акции, привлечение родителей к подготовке праздников).</a:t>
            </a:r>
          </a:p>
          <a:p>
            <a:pPr marL="0" indent="0" eaLnBrk="1" hangingPunct="1">
              <a:buNone/>
            </a:pP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Совместные мероприятия с участием воспитанников, педагогов,                          родителей.</a:t>
            </a:r>
          </a:p>
        </p:txBody>
      </p:sp>
    </p:spTree>
    <p:extLst>
      <p:ext uri="{BB962C8B-B14F-4D97-AF65-F5344CB8AC3E}">
        <p14:creationId xmlns:p14="http://schemas.microsoft.com/office/powerpoint/2010/main" val="3391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sz="2400" b="1" i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года,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региональной специфики реализации Стратегии развития воспитания в Ленинградской области. 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отражает интересы и запросы участников образовательных отношений:</a:t>
            </a:r>
            <a:endParaRPr lang="ru-RU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ребенка (законных представителей) и значимых для ребенка взрослых;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36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первичного опыта деятельности и поведения в соответствии с традиционными ценностями, принятыми в обществе нормами и правилами  (п..29.2.1.1 ФОП ДО)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5883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360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kern="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Направления воспитания:</a:t>
            </a:r>
            <a:endParaRPr lang="ru-RU" sz="2000" kern="5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7429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Патриотическое направление воспитания.</a:t>
            </a:r>
            <a:endParaRPr lang="ru-RU" sz="1200" kern="5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5143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Духовно-нравственное направление воспитания.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направление воспитания.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направление воспитания.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и оздоровительное направление воспитания.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направление воспитания.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направление воспитания.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</a:t>
            </a:r>
            <a:r>
              <a:rPr lang="ru-RU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позитивной социализации.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429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429000"/>
            <a:ext cx="5598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http://publication.pravo.gov.ru/Document/View/0001202212280044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008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федеральной образовательной программы дошкольного образования"</a:t>
            </a:r>
            <a:b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32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2362" y="2391508"/>
            <a:ext cx="7380215" cy="40463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в соответствии с федеральными, региональными, муниципальными и институциональными нормативными документ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ами и локальными нормативными актами.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22362" y="420127"/>
            <a:ext cx="7451654" cy="1754326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</a:p>
        </p:txBody>
      </p:sp>
    </p:spTree>
    <p:extLst>
      <p:ext uri="{BB962C8B-B14F-4D97-AF65-F5344CB8AC3E}">
        <p14:creationId xmlns:p14="http://schemas.microsoft.com/office/powerpoint/2010/main" val="1063282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92702" y="407963"/>
            <a:ext cx="7427696" cy="6130974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7 мая 2024 г. N 309 «О национальных целях развития Российской Федерации на период до 2030 года и на перспективу до 2036года»</a:t>
            </a:r>
          </a:p>
          <a:p>
            <a:pPr algn="just">
              <a:lnSpc>
                <a:spcPct val="150000"/>
              </a:lnSpc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val="1356799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0165" y="506437"/>
            <a:ext cx="8468751" cy="59093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соответствующем его возрасту  содержании доступными средствами;</a:t>
            </a:r>
          </a:p>
          <a:p>
            <a:pPr algn="just">
              <a:spcAft>
                <a:spcPts val="600"/>
              </a:spcAft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</a:p>
          <a:p>
            <a:pPr algn="just">
              <a:spcAft>
                <a:spcPts val="600"/>
              </a:spcAft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</a:p>
        </p:txBody>
      </p:sp>
    </p:spTree>
    <p:extLst>
      <p:ext uri="{BB962C8B-B14F-4D97-AF65-F5344CB8AC3E}">
        <p14:creationId xmlns:p14="http://schemas.microsoft.com/office/powerpoint/2010/main" val="3272914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78633" y="872197"/>
            <a:ext cx="7441837" cy="5847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Программы</a:t>
            </a:r>
          </a:p>
          <a:p>
            <a:pPr indent="540385" algn="just">
              <a:tabLst>
                <a:tab pos="9017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</a:p>
          <a:p>
            <a:pPr indent="540385" algn="just">
              <a:tabLst>
                <a:tab pos="90170" algn="l"/>
              </a:tabLs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</a:p>
          <a:p>
            <a:pPr indent="540385">
              <a:tabLst>
                <a:tab pos="9017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разработаны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основе ФГОС ДО (п.1.6. ФГОС ДО), уточнены и расширены в ФОП ДО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Новые задачи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(п.14.2. ФОП ДО)</a:t>
            </a:r>
          </a:p>
          <a:p>
            <a:pPr indent="540385" algn="just">
              <a:tabLst>
                <a:tab pos="9017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</a:p>
          <a:p>
            <a:pPr indent="540385" algn="just">
              <a:tabLst>
                <a:tab pos="9017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</a:p>
          <a:p>
            <a:pPr indent="540385" algn="just">
              <a:tabLst>
                <a:tab pos="9017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</a:p>
        </p:txBody>
      </p:sp>
    </p:spTree>
    <p:extLst>
      <p:ext uri="{BB962C8B-B14F-4D97-AF65-F5344CB8AC3E}">
        <p14:creationId xmlns:p14="http://schemas.microsoft.com/office/powerpoint/2010/main" val="2823560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BBE4AD8-75BB-48B0-BB89-015AFE2D34A4}"/>
              </a:ext>
            </a:extLst>
          </p:cNvPr>
          <p:cNvSpPr txBox="1"/>
          <p:nvPr/>
        </p:nvSpPr>
        <p:spPr>
          <a:xfrm>
            <a:off x="1659988" y="309489"/>
            <a:ext cx="7202658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состоит из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обязательной части и части, формируемой участниками образовательных отношений.</a:t>
            </a:r>
          </a:p>
          <a:p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часть соответствует Федеральной программе и составляет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60%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общего объема Программы. Часть, формируемая участниками образовательных отношений, составляет не более 40% и ориентирована на специфику национальных, социокультурных и иных условий, в том числе региональных, в которых осуществляется образовательная деятельность; сложившиеся традиции ДОО; выбор парциальных образовательных программ и форм организации работы с детьми, которые в наибольшей степени соответствуют потребностям и интересам детей, а также возможностям педагогического коллектива и ДОО в целом.</a:t>
            </a:r>
          </a:p>
        </p:txBody>
      </p:sp>
    </p:spTree>
    <p:extLst>
      <p:ext uri="{BB962C8B-B14F-4D97-AF65-F5344CB8AC3E}">
        <p14:creationId xmlns:p14="http://schemas.microsoft.com/office/powerpoint/2010/main" val="3035241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4619EA-4571-44A5-B653-6B48A0AAF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7126" y="591128"/>
            <a:ext cx="6927273" cy="1313872"/>
          </a:xfrm>
        </p:spPr>
        <p:txBody>
          <a:bodyPr>
            <a:noAutofit/>
          </a:bodyPr>
          <a:lstStyle/>
          <a:p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Программы, формируемая участниками образовательных отношений разработана на основе:</a:t>
            </a:r>
            <a:b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Парциальной программы художественно – эстетического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детей 2-7 лет в изобразительной деятельности.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эстетического отношения к миру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«Цветные ладошки» И.А. Лыкова.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Парциальной  программы </a:t>
            </a:r>
            <a:r>
              <a:rPr lang="ru-RU" sz="2000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«Юный эколог» направлена на формирование основ экологической культуры у детей 3–7 лет в условиях детского сада. С.Н. Николаева.</a:t>
            </a:r>
            <a:br>
              <a:rPr lang="ru-RU" sz="2000" b="0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часть Программы учитывает образовательные потребности и интересы воспитанников, членов их семей, педагогов ДОО и ориентирована на специфику национальных, социокультурных, экономических, климатических условий.</a:t>
            </a:r>
          </a:p>
        </p:txBody>
      </p:sp>
    </p:spTree>
    <p:extLst>
      <p:ext uri="{BB962C8B-B14F-4D97-AF65-F5344CB8AC3E}">
        <p14:creationId xmlns:p14="http://schemas.microsoft.com/office/powerpoint/2010/main" val="1020021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pPr algn="ctr"/>
            <a:r>
              <a:rPr lang="ru-RU" alt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ОД  раскрывают назначение ОП ДО, статус и особенности ОП.</a:t>
            </a:r>
            <a:br>
              <a:rPr lang="ru-RU" alt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Содержание разделов (целевого, содержательного и организационного)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A720BD4-B315-48F0-8312-B8BCF7A5A6E9}"/>
              </a:ext>
            </a:extLst>
          </p:cNvPr>
          <p:cNvSpPr txBox="1"/>
          <p:nvPr/>
        </p:nvSpPr>
        <p:spPr>
          <a:xfrm>
            <a:off x="1083213" y="1631853"/>
            <a:ext cx="7603588" cy="1276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ru-RU" sz="1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Целевой раздел  содержит: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цели, задачи, принципы ФОП 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планируемые результаты освоения ФОП в разные периоды детства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подходы к педагогической диагностике достижения планируемых результатов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90388AB-3FDD-45DA-A26C-B1116AF953F0}"/>
              </a:ext>
            </a:extLst>
          </p:cNvPr>
          <p:cNvSpPr txBox="1"/>
          <p:nvPr/>
        </p:nvSpPr>
        <p:spPr>
          <a:xfrm>
            <a:off x="1336431" y="3077040"/>
            <a:ext cx="6977575" cy="1544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ru-RU" sz="1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Содержательный раздел включает: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и содержание образовательной деятельности по образовательным областям во всех возрастных группах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направления и задачи КРР, рабочую программу воспитания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иные материалы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3331569-F5A3-43C7-9B24-CF7CA903917B}"/>
              </a:ext>
            </a:extLst>
          </p:cNvPr>
          <p:cNvSpPr txBox="1"/>
          <p:nvPr/>
        </p:nvSpPr>
        <p:spPr>
          <a:xfrm>
            <a:off x="1237957" y="4621631"/>
            <a:ext cx="7301132" cy="20667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ru-RU" sz="1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Организационный раздел содержит: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психолого-педагогические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кадровые условия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МТО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примерный перечень произведений искусства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примерный календарный план воспитательной работы</a:t>
            </a:r>
          </a:p>
        </p:txBody>
      </p:sp>
    </p:spTree>
    <p:extLst>
      <p:ext uri="{BB962C8B-B14F-4D97-AF65-F5344CB8AC3E}">
        <p14:creationId xmlns:p14="http://schemas.microsoft.com/office/powerpoint/2010/main" val="1476178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659988" y="253218"/>
            <a:ext cx="5472652" cy="320601"/>
          </a:xfrm>
          <a:prstGeom prst="rect">
            <a:avLst/>
          </a:prstGeom>
        </p:spPr>
        <p:txBody>
          <a:bodyPr wrap="square"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i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1EB7C9-7DDB-4EC7-AEBF-3F6C6748B280}"/>
              </a:ext>
            </a:extLst>
          </p:cNvPr>
          <p:cNvSpPr txBox="1"/>
          <p:nvPr/>
        </p:nvSpPr>
        <p:spPr>
          <a:xfrm>
            <a:off x="1308295" y="703385"/>
            <a:ext cx="7512147" cy="5308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Учебно</a:t>
            </a:r>
            <a:r>
              <a:rPr lang="ru-R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методическая документация:</a:t>
            </a:r>
            <a:endParaRPr lang="ru-RU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-рабочая программа воспитания, </a:t>
            </a: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-примерный  режим и распорядок дня дошкольных групп, </a:t>
            </a: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-календарный план  воспитательной работы.</a:t>
            </a: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Иные компоненты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-планируемые результаты реализации программы,</a:t>
            </a: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-педагогическая диагностика достижения планируемых результатов,</a:t>
            </a: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задачи и содержание образования (обучения и воспитания) по     образовательным областям,</a:t>
            </a: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вариативные формы, способы, методы реализации Программы,</a:t>
            </a: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особенности образовательной деятельности разных видов и  культурных практик,</a:t>
            </a: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способы и направления поддержки детской инициативы,</a:t>
            </a:r>
          </a:p>
          <a:p>
            <a:pPr marL="91440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особенности взаимодействия педагогического коллектива с  семьями обучающихся.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39290457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128</TotalTime>
  <Words>1790</Words>
  <Application>Microsoft Office PowerPoint</Application>
  <PresentationFormat>Экран (4:3)</PresentationFormat>
  <Paragraphs>150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Arial</vt:lpstr>
      <vt:lpstr>Calibri</vt:lpstr>
      <vt:lpstr>Century Gothic</vt:lpstr>
      <vt:lpstr>Symbol</vt:lpstr>
      <vt:lpstr>Times New Roman</vt:lpstr>
      <vt:lpstr>Wingdings</vt:lpstr>
      <vt:lpstr>Wingdings 3</vt:lpstr>
      <vt:lpstr>Легкий дым</vt:lpstr>
      <vt:lpstr>Краткая презентация  образовательной программы дошкольного образовательного учреждения (ОП ДО)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Часть Программы, формируемая участниками образовательных отношений разработана на основе:   - Парциальной программы художественно – эстетического развития детей 2-7 лет в изобразительной деятельности. Формирование эстетического отношения к миру «Цветные ладошки» И.А. Лыкова. - Парциальной  программы «Юный эколог» направлена на формирование основ экологической культуры у детей 3–7 лет в условиях детского сада. С.Н. Николаева. Данная часть Программы учитывает образовательные потребности и интересы воспитанников, членов их семей, педагогов ДОО и ориентирована на специфику национальных, социокультурных, экономических, климатических условий.</vt:lpstr>
      <vt:lpstr>Структура ОП ОД  раскрывают назначение ОП ДО, статус и особенности ОП.  Содержание разделов (целевого, содержательного и организационного)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Задачи взаимодействия: - 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 - 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 - Создание условий для развития ответственного и осознанного родительства как базовой основы благополучия семьи. - 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 - Вовлечение родителей в образовательный процесс. </vt:lpstr>
      <vt:lpstr>        Формы работы по взаимодействию с родителями: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DELL</cp:lastModifiedBy>
  <cp:revision>9</cp:revision>
  <dcterms:created xsi:type="dcterms:W3CDTF">2023-08-02T09:43:03Z</dcterms:created>
  <dcterms:modified xsi:type="dcterms:W3CDTF">2025-02-03T12:43:29Z</dcterms:modified>
</cp:coreProperties>
</file>