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74" r:id="rId8"/>
    <p:sldId id="262" r:id="rId9"/>
    <p:sldId id="263" r:id="rId10"/>
    <p:sldId id="264" r:id="rId11"/>
    <p:sldId id="265" r:id="rId12"/>
    <p:sldId id="266" r:id="rId13"/>
    <p:sldId id="268" r:id="rId14"/>
    <p:sldId id="275" r:id="rId15"/>
    <p:sldId id="269" r:id="rId16"/>
    <p:sldId id="271" r:id="rId17"/>
    <p:sldId id="272" r:id="rId18"/>
    <p:sldId id="273" r:id="rId19"/>
    <p:sldId id="27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CAC60-5E5D-4A6A-8347-7820724C9BE5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432A85-F5F4-4531-9C8E-2D49B224AB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277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altLang="ru-RU"/>
              <a:t>…</a:t>
            </a:r>
          </a:p>
          <a:p>
            <a:pPr>
              <a:spcBef>
                <a:spcPct val="0"/>
              </a:spcBef>
            </a:pPr>
            <a:r>
              <a:rPr lang="ru-RU" altLang="ru-RU"/>
              <a:t>Перечисленные условия должны обеспечивать полноценное развитие детей во всех образовательных областях, на фоне их эмоционального благополучия и положительного отношения к миру, к себе и к другим людям</a:t>
            </a:r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C97C08-4797-463F-987D-8A1CEB9E8C28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7383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29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997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4906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8700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80798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985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7063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7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653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71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4878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315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3228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4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156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116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5E9E7-A9F0-4F79-82CB-29648C4C0B16}" type="datetimeFigureOut">
              <a:rPr lang="ru-RU" smtClean="0"/>
              <a:t>03.02.2025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EFD4FBC-700B-4733-8E49-C5393BC6ADE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09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publication.pravo.gov.ru/Document/View/000120221228004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2204864"/>
            <a:ext cx="7772400" cy="1779588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Краткая презентация </a:t>
            </a:r>
            <a:b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 дошкольного образовательного учреждения (ОП ДО)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1527888" y="333377"/>
            <a:ext cx="630730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дошкольное образовательное учреждение</a:t>
            </a:r>
          </a:p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МДОУ детский сад № 20</a:t>
            </a: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3643726" y="6165850"/>
            <a:ext cx="2075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Мельниково. 2023</a:t>
            </a:r>
          </a:p>
        </p:txBody>
      </p:sp>
    </p:spTree>
    <p:extLst>
      <p:ext uri="{BB962C8B-B14F-4D97-AF65-F5344CB8AC3E}">
        <p14:creationId xmlns:p14="http://schemas.microsoft.com/office/powerpoint/2010/main" val="2078688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 txBox="1">
            <a:spLocks noChangeArrowheads="1"/>
          </p:cNvSpPr>
          <p:nvPr/>
        </p:nvSpPr>
        <p:spPr bwMode="auto">
          <a:xfrm>
            <a:off x="1561514" y="647115"/>
            <a:ext cx="7077178" cy="4221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73050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576263" indent="-2730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1462088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19192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3764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28336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290888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обучения и воспитания – 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ru-RU" altLang="ru-RU" sz="2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области: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endParaRPr lang="ru-RU" altLang="ru-RU" sz="28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Физическое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«Социально – коммуникативное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«Познавательное развитие» 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«Речевое развитие»</a:t>
            </a:r>
          </a:p>
          <a:p>
            <a:pPr eaLnBrk="1" hangingPunct="1">
              <a:buClrTx/>
              <a:buFont typeface="Wingdings" panose="05000000000000000000" pitchFamily="2" charset="2"/>
              <a:buChar char="ü"/>
            </a:pPr>
            <a:r>
              <a:rPr lang="ru-RU" altLang="ru-RU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«Художественно – эстетическое развитие»</a:t>
            </a:r>
          </a:p>
        </p:txBody>
      </p:sp>
    </p:spTree>
    <p:extLst>
      <p:ext uri="{BB962C8B-B14F-4D97-AF65-F5344CB8AC3E}">
        <p14:creationId xmlns:p14="http://schemas.microsoft.com/office/powerpoint/2010/main" val="771942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2362" y="3910818"/>
            <a:ext cx="713806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tabLst>
                <a:tab pos="9017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 культурным практикам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относят игровую, продуктивную, познавательно-исследовательскую, коммуникативную практики, чтение художественной литературы (п.24.19. ФОП ДО)</a:t>
            </a:r>
            <a:endParaRPr lang="ru-RU" sz="2000" dirty="0"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25415" y="773723"/>
            <a:ext cx="74790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Образовательная деятельность в ДОУ включает:</a:t>
            </a:r>
            <a:endParaRPr lang="ru-RU" sz="2400" b="1" i="1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процессе организации различных видов детской деятельности;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образовательную деятельность, осуществляемую в ходе режимных процессов;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самостоятельную деятельность детей;</a:t>
            </a:r>
            <a:endParaRPr lang="ru-RU" sz="2000" dirty="0">
              <a:ea typeface="Times New Roman" panose="02020603050405020304" pitchFamily="18" charset="0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взаимодействие с семьями детей по реализации образовательной программы ДО (п.24.1. ФОП ДО).</a:t>
            </a:r>
            <a:endParaRPr lang="ru-RU" sz="2000" dirty="0"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6229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D485AE16-9D01-40F0-ADC3-3782DC0772C9}"/>
              </a:ext>
            </a:extLst>
          </p:cNvPr>
          <p:cNvSpPr txBox="1"/>
          <p:nvPr/>
        </p:nvSpPr>
        <p:spPr>
          <a:xfrm>
            <a:off x="1477108" y="1772529"/>
            <a:ext cx="7132320" cy="33014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1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Условия реализации Программы: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1.Психолого – педагогические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2.Кадровые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3.Материально – технические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4.Финансовые</a:t>
            </a:r>
          </a:p>
          <a:p>
            <a:r>
              <a:rPr lang="ru-RU" sz="28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5.Развивающая предметно-пространственная среда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89685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/>
          <p:nvPr/>
        </p:nvSpPr>
        <p:spPr>
          <a:xfrm>
            <a:off x="827584" y="300073"/>
            <a:ext cx="72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Характеристика взаимодействия ДОУ </a:t>
            </a:r>
          </a:p>
          <a:p>
            <a:pPr algn="ctr"/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 семьями воспитанников</a:t>
            </a:r>
            <a:endParaRPr lang="ru-RU" sz="2400" b="1" i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D4E9C70-A257-404E-94A8-EEF1AB0995B5}"/>
              </a:ext>
            </a:extLst>
          </p:cNvPr>
          <p:cNvSpPr txBox="1"/>
          <p:nvPr/>
        </p:nvSpPr>
        <p:spPr>
          <a:xfrm>
            <a:off x="1308295" y="1131070"/>
            <a:ext cx="7680960" cy="318151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200" dirty="0">
                <a:effectLst/>
                <a:latin typeface="Times New Roman" panose="02020603050405020304" pitchFamily="18" charset="0"/>
              </a:rPr>
              <a:t> </a:t>
            </a:r>
            <a:endParaRPr lang="ru-RU" dirty="0">
              <a:effectLst/>
            </a:endParaRPr>
          </a:p>
          <a:p>
            <a:r>
              <a:rPr lang="ru-RU" sz="2000" b="1" i="1" u="sng" dirty="0">
                <a:effectLst/>
                <a:latin typeface="Times New Roman" panose="02020603050405020304" pitchFamily="18" charset="0"/>
              </a:rPr>
              <a:t>Цели взаимодействия:</a:t>
            </a:r>
          </a:p>
          <a:p>
            <a:endParaRPr lang="ru-RU" sz="2000" dirty="0">
              <a:effectLst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единства подходов к воспитанию и обучению детей в условиях ДОО и семьи;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повышение воспитательного потенциала семьи.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Обеспечение психолого-педагогической поддержки семьи и повышение компетентности родителей в вопросах образования, охраны и укрепления здоровья детей младенческого, раннего и дошкольного возраста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CEA9B4-DBA2-41F5-871C-92F6C6E728F2}"/>
              </a:ext>
            </a:extLst>
          </p:cNvPr>
          <p:cNvSpPr txBox="1"/>
          <p:nvPr/>
        </p:nvSpPr>
        <p:spPr>
          <a:xfrm>
            <a:off x="1631852" y="4445391"/>
            <a:ext cx="6780627" cy="22048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0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Принципы взаимодействия:</a:t>
            </a:r>
            <a:endParaRPr lang="ru-RU" sz="20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Приоритет семьи в воспитании, обучении и развитии ребенка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Открытость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Индивидуально-дифференцированный подход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Возрастосообразность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89331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6727F8-1D93-459F-BEAF-45E67B49E4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2702" y="407963"/>
            <a:ext cx="7141698" cy="617571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700" b="1" i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взаимодействия:</a:t>
            </a:r>
            <a:br>
              <a:rPr lang="ru-RU" sz="27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7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Создание условий для развития ответственного и осознанного родительства как базовой основы благополучия семьи.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</a:t>
            </a:r>
            <a:b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Вовлечение родителей в образовательный процесс.</a:t>
            </a:r>
            <a:b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91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672" y="240145"/>
            <a:ext cx="6399684" cy="110062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sz="2000" b="1" dirty="0">
                <a:solidFill>
                  <a:srgbClr val="C00000"/>
                </a:solidFill>
              </a:rPr>
              <a:t>        </a:t>
            </a:r>
            <a:r>
              <a:rPr lang="ru-RU" altLang="ru-RU" sz="27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работы по взаимодействию с родителями: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idx="1"/>
          </p:nvPr>
        </p:nvSpPr>
        <p:spPr>
          <a:xfrm>
            <a:off x="906172" y="1173018"/>
            <a:ext cx="7407275" cy="4776389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Анкетирование.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собрания, конференции, мастер-классы.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Управление ДОУ через Управляющий совет; родительский совет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Консультирование.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Родительские уголки и информационные стенды.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Дни открытых дверей.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Экскурсии по ДОУ.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создании развивающей среды.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Участие в педагогическом процессе (открытые просмотры, проекты, акции, привлечение родителей к подготовке праздников).</a:t>
            </a:r>
          </a:p>
          <a:p>
            <a:pPr marL="0" indent="0" eaLnBrk="1" hangingPunct="1">
              <a:buNone/>
            </a:pPr>
            <a:r>
              <a:rPr lang="ru-RU" alt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Совместные мероприятия с участием воспитанников, педагогов,                          родителей.</a:t>
            </a:r>
          </a:p>
        </p:txBody>
      </p:sp>
    </p:spTree>
    <p:extLst>
      <p:ext uri="{BB962C8B-B14F-4D97-AF65-F5344CB8AC3E}">
        <p14:creationId xmlns:p14="http://schemas.microsoft.com/office/powerpoint/2010/main" val="339186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90245" y="691481"/>
            <a:ext cx="7130563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>
              <a:spcAft>
                <a:spcPts val="0"/>
              </a:spcAft>
            </a:pPr>
            <a:r>
              <a:rPr lang="ru-RU" sz="24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воспитания</a:t>
            </a:r>
            <a:endParaRPr lang="ru-RU" sz="2400" b="1" i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ctr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Разработана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основе ФОП ДО,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требований Федерального закона № 304-ФЗ от 31.07.2020 «О внесении изменений в Федеральный закон «Об образовании в Российской Федерации» по вопросам воспитания обучающихся»,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Плана мероприятий по реализации в 2021-2025 годах Стратегии развития воспитания в Российской Федерации на период до 2025 года,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 учетом региональной специфики реализации Стратегии развития воспитания в Ленинградской области. 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4290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Программа отражает интересы и запросы участников образовательных отношений:</a:t>
            </a:r>
            <a:endParaRPr lang="ru-RU" sz="1200" b="1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ребенка, признавая приоритетную роль его личностного развития на основе возрастных и индивидуальных особенностей, интересов и потребностей;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родителей ребенка (законных представителей) и значимых для ребенка взрослых;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государства и общества. </a:t>
            </a:r>
            <a:endParaRPr lang="ru-RU" sz="1200" dirty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23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1162" y="219808"/>
            <a:ext cx="8431823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Общая цель воспитания  в ДОУ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-  личностное развитие каждого ребенка с учетом его индивидуальности и создание условий для позитивной социализации  детей на основе традиционных ценностей российского общества, что предполагает: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первоначальных представлений о традиционных ценностях российского народа, социально приемлемых нормах и правилах поведения;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- формирование ценностного отношения к окружающему миру (природному и социокультурному), другим людям, себе;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становление первичного опыта деятельности и поведения в соответствии с традиционными ценностями, принятыми в обществе нормами и правилами  (п..29.2.1.1 ФОП ДО)</a:t>
            </a:r>
          </a:p>
          <a:p>
            <a:pPr marL="171450" indent="-171450" algn="just">
              <a:spcAft>
                <a:spcPts val="0"/>
              </a:spcAft>
              <a:buFontTx/>
              <a:buChar char="-"/>
            </a:pP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7731" y="3046988"/>
            <a:ext cx="8625254" cy="3640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b="1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Общие задачи воспитания</a:t>
            </a: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 </a:t>
            </a:r>
            <a:r>
              <a:rPr lang="en-US" kern="50" dirty="0">
                <a:latin typeface="Times New Roman" panose="02020603050405020304" pitchFamily="18" charset="0"/>
                <a:ea typeface="SimSun" panose="02010600030101010101" pitchFamily="2" charset="-122"/>
                <a:cs typeface="Mangal"/>
              </a:rPr>
              <a:t>:</a:t>
            </a:r>
            <a:endParaRPr lang="ru-RU" sz="1200" kern="50" dirty="0">
              <a:latin typeface="Arial" panose="020B0604020202020204" pitchFamily="34" charset="0"/>
              <a:ea typeface="SimSun" panose="02010600030101010101" pitchFamily="2" charset="-122"/>
              <a:cs typeface="Mangal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содействовать развитию личности , основанному на принятых в обществе представлениях о добре и зле, должном и недопустимом: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способствовать становлению нравственности , основанной на духовных отечественных традициях, внутренней установке личности поступать согласно своей совести: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создавать условия для развития и реализации личностного потенциала ребенка, его готовности  к творческому самовыражению и саморазвитию, самовоспитанию</a:t>
            </a:r>
            <a:endParaRPr lang="ru-RU" dirty="0"/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dirty="0">
                <a:latin typeface="Times New Roman" panose="02020603050405020304" pitchFamily="18" charset="0"/>
              </a:rPr>
              <a:t>осуществлять поддержку позитивной социализации ребенка посредством проектирования и принятия уклада, воспитывающей среды, создание воспитывающих общностей. (п.29.2.1.2 ФОП ДО).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3588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4446" y="185080"/>
            <a:ext cx="8528540" cy="6360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Направления воспитания:</a:t>
            </a:r>
            <a:endParaRPr lang="ru-RU" sz="2000" kern="5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7429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Патриотическое направление воспитания.</a:t>
            </a:r>
            <a:endParaRPr lang="ru-RU" sz="1200" kern="5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Духовно-нравственное направление 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Социальное направление 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Познавательное направление 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Физическое и оздоровительное направление 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Трудовое направление 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Эстетическое направление воспитания.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Концептуальные положения воспитательной системы ДОУ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формирование общей культуры, духовно-нравственных ценностей, развитие физических, интеллектуальных, нравственных, эстетических и личностных качеств, формирование предпосылок учебной деятельности, сохранение и укрепление здоровья воспитанников,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создание комфортных, безопасных условий для  всестороннего развития, воспитания детей, их успешной социализации, </a:t>
            </a:r>
            <a:endParaRPr lang="ru-RU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сплочение и консолидация коллектива ДОУ, укрепление социальной солидарности, повышение доверия личности, к жизни в России, согражданам, коллегам, обществу, настоящему и будущему малой Родины, Российской Федерации, на основе базовых ценностей Российского гражданского общества и развитие у подрастающего поколения навыков </a:t>
            </a:r>
            <a:r>
              <a:rPr lang="ru-RU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позитивной социализации.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429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5696" y="3429000"/>
            <a:ext cx="559836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http://publication.pravo.gov.ru/Document/View/0001202212280044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700810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</a:t>
            </a:r>
            <a:r>
              <a:rPr 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Минпросвещения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России от 25.11.2022 N 1028</a:t>
            </a:r>
            <a:b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федеральной образовательной программы дошкольного образования"</a:t>
            </a:r>
            <a:b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28.12.2022 N 71847)</a:t>
            </a:r>
            <a:endParaRPr lang="ru-RU" sz="2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132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22362" y="2391508"/>
            <a:ext cx="7380215" cy="404636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Программа </a:t>
            </a:r>
          </a:p>
          <a:p>
            <a:pPr algn="ctr"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разработана на основе: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Федеральной образовательной программы дошкольного образования (далее ФОП ДО),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Федерального государственного образовательного стандарта дошкольного образования (далее – ФГОС ДО) </a:t>
            </a:r>
          </a:p>
          <a:p>
            <a:pPr marL="285750" indent="-285750" algn="just">
              <a:lnSpc>
                <a:spcPct val="107000"/>
              </a:lnSpc>
              <a:buFont typeface="Wingdings" panose="05000000000000000000" pitchFamily="2" charset="2"/>
              <a:buChar char="ü"/>
              <a:defRPr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учетом нормативных правовых актов, содержащих обязательные требования к условиям организации дошкольного образования, а также в соответствии с федеральными, региональными, муниципальными и институциональными нормативными документ</a:t>
            </a:r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ами и локальными нормативными актами.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22362" y="420127"/>
            <a:ext cx="7451654" cy="175432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</a:t>
            </a:r>
          </a:p>
          <a:p>
            <a:pPr algn="ctr"/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образовательного учреждения – </a:t>
            </a:r>
          </a:p>
          <a:p>
            <a:pPr algn="ctr"/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локальный нормативный акт, определяющий содержание дошкольного образования в дошкольном образовательном учреждении </a:t>
            </a:r>
          </a:p>
        </p:txBody>
      </p:sp>
    </p:spTree>
    <p:extLst>
      <p:ext uri="{BB962C8B-B14F-4D97-AF65-F5344CB8AC3E}">
        <p14:creationId xmlns:p14="http://schemas.microsoft.com/office/powerpoint/2010/main" val="1063282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92702" y="407963"/>
            <a:ext cx="7427696" cy="6130974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направлена на выполнение </a:t>
            </a:r>
          </a:p>
          <a:p>
            <a:pPr algn="ctr">
              <a:lnSpc>
                <a:spcPct val="150000"/>
              </a:lnSpc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Указов Президента Российской Федерации: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7 мая 2024 г. N 309 «О национальных целях развития Российской Федерации на период до 2030 года и на перспективу до 2036года»</a:t>
            </a:r>
          </a:p>
          <a:p>
            <a:pPr algn="just">
              <a:lnSpc>
                <a:spcPct val="150000"/>
              </a:lnSpc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21.07.2020 № 474 «О национальных целях развития Российской Федерации на период до 2030 года»,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02.07.2021 № 400 «О Стратегии национальной безопасности Российской Федерации»,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09.11.2022 № 809 «Об утверждении Основ государственной политики по сохранению и укреплению традиционных российских духовно-нравственных ценностей»</a:t>
            </a:r>
          </a:p>
        </p:txBody>
      </p:sp>
    </p:spTree>
    <p:extLst>
      <p:ext uri="{BB962C8B-B14F-4D97-AF65-F5344CB8AC3E}">
        <p14:creationId xmlns:p14="http://schemas.microsoft.com/office/powerpoint/2010/main" val="135679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0165" y="506437"/>
            <a:ext cx="8468751" cy="59093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457200" indent="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Aft>
                <a:spcPts val="600"/>
              </a:spcAft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</a:t>
            </a:r>
            <a:r>
              <a:rPr lang="ru-RU" alt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spcAft>
                <a:spcPts val="600"/>
              </a:spcAft>
            </a:pP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реализовать:</a:t>
            </a:r>
            <a:endParaRPr lang="ru-RU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обучение и воспитание ребенка дошкольного возраста как гражданина Российской Федерации, 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основ его гражданской и культурной идентичности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соответствующем его возрасту  содержании доступными средствами;</a:t>
            </a:r>
          </a:p>
          <a:p>
            <a:pPr algn="just"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создание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единого ядра содержания дошкольного образования 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(далее - ДО), ориентированного на  приобщение детей к традиционным духовно-нравственным и социокультурным ценностям российского народа, воспитание подрастающего поколения как знающего и уважающего историю и  культуру своей семьи, большой и малой Родины;</a:t>
            </a:r>
          </a:p>
          <a:p>
            <a:pPr algn="just">
              <a:spcAft>
                <a:spcPts val="600"/>
              </a:spcAft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</a:t>
            </a:r>
            <a:r>
              <a:rPr lang="ru-RU" alt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единого федерального образовательного пространства воспитания и обучения детей от  рождения до поступления в общеобразовательную организацию</a:t>
            </a: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обеспечивающего ребенку и его  родителям (законным представителям) равные, качественные условия ДО, вне зависимости от места  проживания.</a:t>
            </a:r>
          </a:p>
        </p:txBody>
      </p:sp>
    </p:spTree>
    <p:extLst>
      <p:ext uri="{BB962C8B-B14F-4D97-AF65-F5344CB8AC3E}">
        <p14:creationId xmlns:p14="http://schemas.microsoft.com/office/powerpoint/2010/main" val="3272914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78633" y="872197"/>
            <a:ext cx="7441837" cy="5847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ctr">
              <a:tabLst>
                <a:tab pos="9017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 Программы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разностороннее развитие ребенка в период дошкольного детства с учетом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 (п.41.1. ФОП  ДО).</a:t>
            </a:r>
          </a:p>
          <a:p>
            <a:pPr indent="540385" algn="just">
              <a:tabLst>
                <a:tab pos="90170" algn="l"/>
              </a:tabLst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540385" algn="ctr">
              <a:tabLst>
                <a:tab pos="90170" algn="l"/>
              </a:tabLst>
            </a:pP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</a:p>
          <a:p>
            <a:pPr indent="540385">
              <a:tabLst>
                <a:tab pos="90170" algn="l"/>
              </a:tabLst>
            </a:pP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разработаны </a:t>
            </a:r>
            <a:r>
              <a:rPr lang="ru-RU" sz="2000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основе ФГОС ДО (п.1.6. ФГОС ДО), уточнены и расширены в ФОП ДО</a:t>
            </a:r>
            <a:r>
              <a:rPr lang="ru-RU" sz="20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540385" algn="ctr">
              <a:tabLst>
                <a:tab pos="90170" algn="l"/>
              </a:tabLs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Новые задачи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(п.14.2. ФОП ДО)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обеспечение единых для РФ содержания ДО и планируемых результатов освоения образовательной программы ДО;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indent="540385" algn="just">
              <a:tabLst>
                <a:tab pos="90170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построение (структурирование) содержания образовательной деятельности на основе учета возрастных и индивидуальных особенностей развития.</a:t>
            </a:r>
          </a:p>
        </p:txBody>
      </p:sp>
    </p:spTree>
    <p:extLst>
      <p:ext uri="{BB962C8B-B14F-4D97-AF65-F5344CB8AC3E}">
        <p14:creationId xmlns:p14="http://schemas.microsoft.com/office/powerpoint/2010/main" val="2823560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BBBE4AD8-75BB-48B0-BB89-015AFE2D34A4}"/>
              </a:ext>
            </a:extLst>
          </p:cNvPr>
          <p:cNvSpPr txBox="1"/>
          <p:nvPr/>
        </p:nvSpPr>
        <p:spPr>
          <a:xfrm>
            <a:off x="1659988" y="309489"/>
            <a:ext cx="7202658" cy="63709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 состоит из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обязательной части и части, формируемой участниками образовательных отношений.</a:t>
            </a:r>
          </a:p>
          <a:p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Обязательная часть соответствует Федеральной программе и составляет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менее 60%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общего объема Программы. Часть, формируемая участниками образовательных отношений, составляет не более 40% и ориентирована на специфику национальных, социокультурных и иных условий, в том числе региональных, в которых осуществляется образовательная деятельность; сложившиеся традиции ДОО; выбор парциальных образовательных программ и форм организации работы с детьми, которые в наибольшей степени соответствуют потребностям и интересам детей, а также возможностям педагогического коллектива и ДОО в целом.</a:t>
            </a:r>
          </a:p>
        </p:txBody>
      </p:sp>
    </p:spTree>
    <p:extLst>
      <p:ext uri="{BB962C8B-B14F-4D97-AF65-F5344CB8AC3E}">
        <p14:creationId xmlns:p14="http://schemas.microsoft.com/office/powerpoint/2010/main" val="30352419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619EA-4571-44A5-B653-6B48A0AAF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7126" y="591128"/>
            <a:ext cx="6927273" cy="1313872"/>
          </a:xfrm>
        </p:spPr>
        <p:txBody>
          <a:bodyPr>
            <a:noAutofit/>
          </a:bodyPr>
          <a:lstStyle/>
          <a:p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Часть Программы, формируемая участниками образовательных отношений разработана на основе:</a:t>
            </a: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Парциальной программы художественно – эстетического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 детей 2-7 лет в изобразительной деятельности.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эстетического отношения к миру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«Цветные ладошки» И.А. Лыкова.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Парциальной  программы </a:t>
            </a:r>
            <a:r>
              <a:rPr lang="ru-RU" sz="2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«Юный эколог» направлена на формирование основ экологической культуры у детей 3–7 лет в условиях детского сада. С.Н. Николаева.</a:t>
            </a:r>
            <a:br>
              <a:rPr lang="ru-RU" sz="2000" b="0" i="0" dirty="0">
                <a:solidFill>
                  <a:srgbClr val="1A1A1A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Данная часть Программы учитывает образовательные потребности и интересы воспитанников, членов их семей, педагогов ДОО и ориентирована на специфику национальных, социокультурных, экономических, климатических условий.</a:t>
            </a:r>
          </a:p>
        </p:txBody>
      </p:sp>
    </p:spTree>
    <p:extLst>
      <p:ext uri="{BB962C8B-B14F-4D97-AF65-F5344CB8AC3E}">
        <p14:creationId xmlns:p14="http://schemas.microsoft.com/office/powerpoint/2010/main" val="10200213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pPr algn="ctr"/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ОП ОД  раскрывают назначение ОП ДО, статус и особенности ОП.</a:t>
            </a:r>
            <a:b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Содержание разделов (целевого, содержательного и организационного)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A720BD4-B315-48F0-8312-B8BCF7A5A6E9}"/>
              </a:ext>
            </a:extLst>
          </p:cNvPr>
          <p:cNvSpPr txBox="1"/>
          <p:nvPr/>
        </p:nvSpPr>
        <p:spPr>
          <a:xfrm>
            <a:off x="1083213" y="1631853"/>
            <a:ext cx="7603588" cy="12763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Целевой раздел  содержит: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цели, задачи, принципы ФОП  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планируемые результаты освоения ФОП в разные периоды детства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подходы к педагогической диагностике достижения планируемых результатов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0388AB-3FDD-45DA-A26C-B1116AF953F0}"/>
              </a:ext>
            </a:extLst>
          </p:cNvPr>
          <p:cNvSpPr txBox="1"/>
          <p:nvPr/>
        </p:nvSpPr>
        <p:spPr>
          <a:xfrm>
            <a:off x="1336431" y="3077040"/>
            <a:ext cx="6977575" cy="1544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Содержательный раздел включает: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 и содержание образовательной деятельности по образовательным областям во всех возрастных группах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направления и задачи КРР, рабочую программу воспитания 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иные материалы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3331569-F5A3-43C7-9B24-CF7CA903917B}"/>
              </a:ext>
            </a:extLst>
          </p:cNvPr>
          <p:cNvSpPr txBox="1"/>
          <p:nvPr/>
        </p:nvSpPr>
        <p:spPr>
          <a:xfrm>
            <a:off x="1237957" y="4621631"/>
            <a:ext cx="7301132" cy="20667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ru-RU" sz="16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Организационный раздел содержит: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психолого-педагогические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кадровые условия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МТО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примерный режим дня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перечень произведений искусства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примерный календарный план воспитательной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476178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/>
          </p:cNvSpPr>
          <p:nvPr/>
        </p:nvSpPr>
        <p:spPr>
          <a:xfrm>
            <a:off x="1659988" y="253218"/>
            <a:ext cx="5472652" cy="320601"/>
          </a:xfrm>
          <a:prstGeom prst="rect">
            <a:avLst/>
          </a:prstGeom>
        </p:spPr>
        <p:txBody>
          <a:bodyPr wrap="square" lIns="0" tIns="12700" rIns="0" bIns="0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rgbClr val="FFFFFF"/>
                </a:solidFill>
                <a:latin typeface="Candara" panose="020E0502030303020204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12700">
              <a:spcBef>
                <a:spcPts val="100"/>
              </a:spcBef>
              <a:defRPr/>
            </a:pPr>
            <a:r>
              <a:rPr lang="ru-RU" sz="2000" b="1" i="1" spc="-5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 ДО </a:t>
            </a:r>
            <a:r>
              <a:rPr lang="ru-RU" sz="20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61EB7C9-7DDB-4EC7-AEBF-3F6C6748B280}"/>
              </a:ext>
            </a:extLst>
          </p:cNvPr>
          <p:cNvSpPr txBox="1"/>
          <p:nvPr/>
        </p:nvSpPr>
        <p:spPr>
          <a:xfrm>
            <a:off x="1308295" y="703385"/>
            <a:ext cx="7512147" cy="5308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sz="1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Учебно</a:t>
            </a: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методическая документация:</a:t>
            </a:r>
            <a:endParaRPr lang="ru-RU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-рабочая программа воспитания, 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-примерный  режим и распорядок дня дошкольных групп, 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-календарный план  воспитательной работы.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Иные компоненты</a:t>
            </a:r>
            <a:r>
              <a:rPr lang="ru-RU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-планируемые результаты реализации программы,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-педагогическая диагностика достижения планируемых результатов,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задачи и содержание образования (обучения и воспитания) по     образовательным областям,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вариативные формы, способы, методы реализации Программы,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особенности образовательной деятельности разных видов и  культурных практик,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способы и направления поддержки детской инициативы,</a:t>
            </a:r>
          </a:p>
          <a:p>
            <a:pPr marL="91440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 особенности взаимодействия педагогического коллектива с  семьями обучающихся.</a:t>
            </a:r>
          </a:p>
          <a:p>
            <a:pPr marL="91440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392904576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128</TotalTime>
  <Words>1790</Words>
  <Application>Microsoft Office PowerPoint</Application>
  <PresentationFormat>Экран (4:3)</PresentationFormat>
  <Paragraphs>150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7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Легкий дым</vt:lpstr>
      <vt:lpstr>Краткая презентация  образовательной программы дошкольного образовательного учреждения (ОП ДО)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Часть Программы, формируемая участниками образовательных отношений разработана на основе:   - Парциальной программы художественно – эстетического развития детей 2-7 лет в изобразительной деятельности. Формирование эстетического отношения к миру «Цветные ладошки» И.А. Лыкова. - Парциальной  программы «Юный эколог» направлена на формирование основ экологической культуры у детей 3–7 лет в условиях детского сада. С.Н. Николаева. Данная часть Программы учитывает образовательные потребности и интересы воспитанников, членов их семей, педагогов ДОО и ориентирована на специфику национальных, социокультурных, экономических, климатических условий.</vt:lpstr>
      <vt:lpstr>Структура ОП ОД  раскрывают назначение ОП ДО, статус и особенности ОП.  Содержание разделов (целевого, содержательного и организационного)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Задачи взаимодействия: - Информирование родителей и общественности относительно целей дошкольного образования, общих для всего образовательного пространства РФ, о мерах господдержки семьям, имеющим детей дошкольного возраста, а также об образовательной программе, реализуемой в ДОО. - Просвещение родителей, повышение их правовой, психолого-педагогической компетентности в вопросах охраны и укрепления здоровья, развития и образования детей. - Создание условий для развития ответственного и осознанного родительства как базовой основы благополучия семьи. - Построение взаимодействия в форме сотрудничества и установления партнерских отношений с родителями детей младенческого, раннего и дошкольного возраста для решения образовательных задач. - Вовлечение родителей в образовательный процесс. </vt:lpstr>
      <vt:lpstr>        Формы работы по взаимодействию с родителями: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Краткая презентация  образовательной программы дошкольного образовательного учреждения (ОП ДО)</dc:title>
  <dc:creator>User</dc:creator>
  <cp:lastModifiedBy>DELL</cp:lastModifiedBy>
  <cp:revision>9</cp:revision>
  <dcterms:created xsi:type="dcterms:W3CDTF">2023-08-02T09:43:03Z</dcterms:created>
  <dcterms:modified xsi:type="dcterms:W3CDTF">2025-02-03T12:43:29Z</dcterms:modified>
</cp:coreProperties>
</file>